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052E5B9-CE27-47A8-A76B-DE37F96CA005}">
  <a:tblStyle styleId="{5052E5B9-CE27-47A8-A76B-DE37F96CA005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3E7"/>
          </a:solidFill>
        </a:fill>
      </a:tcStyle>
    </a:wholeTbl>
    <a:band1H>
      <a:tcStyle>
        <a:tcBdr/>
        <a:fill>
          <a:solidFill>
            <a:srgbClr val="FFE6CB"/>
          </a:solidFill>
        </a:fill>
      </a:tcStyle>
    </a:band1H>
    <a:band1V>
      <a:tcStyle>
        <a:tcBdr/>
        <a:fill>
          <a:solidFill>
            <a:srgbClr val="FFE6CB"/>
          </a:solidFill>
        </a:fill>
      </a:tcStyle>
    </a:band1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344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GB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51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63056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706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042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621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544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27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LISS is web only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GESIS is mixed mode  - phone or web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61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54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27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1663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5249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7422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54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728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6342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644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4603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hape 16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17" name="Shape 1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Shape 19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20" name="Shape 20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4114800" y="157276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4114800" y="3711387"/>
            <a:ext cx="4910326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121021" y="85165"/>
            <a:ext cx="4433047" cy="4433047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79293" y="112056"/>
            <a:ext cx="4201254" cy="4201254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264460" y="138953"/>
            <a:ext cx="3897025" cy="3897025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hape 108"/>
          <p:cNvGrpSpPr/>
          <p:nvPr/>
        </p:nvGrpSpPr>
        <p:grpSpPr>
          <a:xfrm>
            <a:off x="0" y="1178858"/>
            <a:ext cx="9144000" cy="45291"/>
            <a:chOff x="0" y="1613645"/>
            <a:chExt cx="9144000" cy="45291"/>
          </a:xfrm>
        </p:grpSpPr>
        <p:cxnSp>
          <p:nvCxnSpPr>
            <p:cNvPr id="109" name="Shape 109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" name="Shape 111"/>
          <p:cNvGrpSpPr/>
          <p:nvPr/>
        </p:nvGrpSpPr>
        <p:grpSpPr>
          <a:xfrm>
            <a:off x="0" y="5714998"/>
            <a:ext cx="9144000" cy="45291"/>
            <a:chOff x="0" y="1613645"/>
            <a:chExt cx="9144000" cy="45291"/>
          </a:xfrm>
        </p:grpSpPr>
        <p:cxnSp>
          <p:nvCxnSpPr>
            <p:cNvPr id="112" name="Shape 11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3581398" cy="1252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2895600"/>
            <a:ext cx="3581398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285130" y="1116104"/>
            <a:ext cx="4724400" cy="4724400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4473385" y="1148000"/>
            <a:ext cx="4434839" cy="4434986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2590797" y="-76197"/>
            <a:ext cx="39623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27" name="Shape 12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128" name="Shape 12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Shape 12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 rot="5400000">
            <a:off x="5591966" y="2574130"/>
            <a:ext cx="5516561" cy="158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 rot="5400000">
            <a:off x="1013617" y="53180"/>
            <a:ext cx="5516561" cy="6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136" name="Shape 136"/>
          <p:cNvGrpSpPr/>
          <p:nvPr/>
        </p:nvGrpSpPr>
        <p:grpSpPr>
          <a:xfrm rot="5400000">
            <a:off x="4065258" y="3406354"/>
            <a:ext cx="6858000" cy="45291"/>
            <a:chOff x="0" y="1613645"/>
            <a:chExt cx="9144000" cy="45291"/>
          </a:xfrm>
        </p:grpSpPr>
        <p:cxnSp>
          <p:nvCxnSpPr>
            <p:cNvPr id="137" name="Shape 137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954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57800" y="1905000"/>
            <a:ext cx="3809998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38" name="Shape 3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Shape 41"/>
          <p:cNvGrpSpPr/>
          <p:nvPr/>
        </p:nvGrpSpPr>
        <p:grpSpPr>
          <a:xfrm>
            <a:off x="0" y="1461245"/>
            <a:ext cx="9144000" cy="45291"/>
            <a:chOff x="0" y="1613645"/>
            <a:chExt cx="9144000" cy="45291"/>
          </a:xfrm>
        </p:grpSpPr>
        <p:cxnSp>
          <p:nvCxnSpPr>
            <p:cNvPr id="42" name="Shape 42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Shape 44"/>
          <p:cNvGrpSpPr/>
          <p:nvPr/>
        </p:nvGrpSpPr>
        <p:grpSpPr>
          <a:xfrm>
            <a:off x="0" y="4952998"/>
            <a:ext cx="9144000" cy="45291"/>
            <a:chOff x="0" y="1613645"/>
            <a:chExt cx="9144000" cy="45291"/>
          </a:xfrm>
        </p:grpSpPr>
        <p:cxnSp>
          <p:nvCxnSpPr>
            <p:cNvPr id="45" name="Shape 45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5365376" y="1573304"/>
            <a:ext cx="3653116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5365376" y="3998257"/>
            <a:ext cx="3653116" cy="8830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34468" y="685800"/>
            <a:ext cx="5268049" cy="5268049"/>
          </a:xfrm>
          <a:prstGeom prst="ellipse">
            <a:avLst/>
          </a:prstGeom>
          <a:gradFill>
            <a:gsLst>
              <a:gs pos="0">
                <a:schemeClr val="accent1"/>
              </a:gs>
              <a:gs pos="50000">
                <a:srgbClr val="D593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229676" y="712693"/>
            <a:ext cx="4983477" cy="4983477"/>
          </a:xfrm>
          <a:prstGeom prst="ellipse">
            <a:avLst/>
          </a:prstGeom>
          <a:gradFill>
            <a:gsLst>
              <a:gs pos="0">
                <a:srgbClr val="F97817">
                  <a:alpha val="29019"/>
                </a:srgbClr>
              </a:gs>
              <a:gs pos="100000">
                <a:srgbClr val="C65805">
                  <a:alpha val="29019"/>
                </a:srgbClr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3" name="Shape 53"/>
          <p:cNvSpPr>
            <a:spLocks noGrp="1"/>
          </p:cNvSpPr>
          <p:nvPr>
            <p:ph type="pic" idx="2"/>
          </p:nvPr>
        </p:nvSpPr>
        <p:spPr>
          <a:xfrm>
            <a:off x="241232" y="716991"/>
            <a:ext cx="4906459" cy="4852935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3529012"/>
            <a:ext cx="8228013" cy="1347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60" name="Shape 60"/>
          <p:cNvGrpSpPr/>
          <p:nvPr/>
        </p:nvGrpSpPr>
        <p:grpSpPr>
          <a:xfrm>
            <a:off x="0" y="1447798"/>
            <a:ext cx="9144000" cy="45291"/>
            <a:chOff x="0" y="1613645"/>
            <a:chExt cx="9144000" cy="45291"/>
          </a:xfrm>
        </p:grpSpPr>
        <p:cxnSp>
          <p:nvCxnSpPr>
            <p:cNvPr id="61" name="Shape 61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62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Shape 63"/>
          <p:cNvGrpSpPr/>
          <p:nvPr/>
        </p:nvGrpSpPr>
        <p:grpSpPr>
          <a:xfrm>
            <a:off x="0" y="4939550"/>
            <a:ext cx="9144000" cy="45291"/>
            <a:chOff x="0" y="1613645"/>
            <a:chExt cx="9144000" cy="45291"/>
          </a:xfrm>
        </p:grpSpPr>
        <p:cxnSp>
          <p:nvCxnSpPr>
            <p:cNvPr id="64" name="Shape 6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6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54880" y="2057400"/>
            <a:ext cx="3931918" cy="3980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73" name="Shape 7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4" name="Shape 7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78" name="Shape 78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79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5720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754880" y="1734667"/>
            <a:ext cx="3931918" cy="744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754880" y="2514600"/>
            <a:ext cx="3931918" cy="3523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43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0" y="1584167"/>
            <a:ext cx="9144000" cy="45291"/>
            <a:chOff x="0" y="1613645"/>
            <a:chExt cx="9144000" cy="45291"/>
          </a:xfrm>
        </p:grpSpPr>
        <p:cxnSp>
          <p:nvCxnSpPr>
            <p:cNvPr id="94" name="Shape 94"/>
            <p:cNvCxnSpPr/>
            <p:nvPr/>
          </p:nvCxnSpPr>
          <p:spPr>
            <a:xfrm>
              <a:off x="0" y="1657350"/>
              <a:ext cx="9144000" cy="1587"/>
            </a:xfrm>
            <a:prstGeom prst="straightConnector1">
              <a:avLst/>
            </a:prstGeom>
            <a:noFill/>
            <a:ln w="88900" cap="flat" cmpd="sng">
              <a:solidFill>
                <a:srgbClr val="579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>
              <a:off x="0" y="1613645"/>
              <a:ext cx="9144000" cy="1587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199" y="658906"/>
            <a:ext cx="3602036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473387" y="273051"/>
            <a:ext cx="4206240" cy="5778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199" y="1905000"/>
            <a:ext cx="3602036" cy="37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orbe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482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1143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2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35050" marR="0" lvl="2" indent="-6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3683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20850" marR="0" lvl="4" indent="-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71128" y="6356350"/>
            <a:ext cx="21335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rbe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26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Session%208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networks.com/ganp/probability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Session%209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turk.mit.edu/tutorial/1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ession%209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pt/slides/slide9.x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4067944" y="1772816"/>
            <a:ext cx="4910326" cy="2130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SESRI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Workshop on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Survey-based</a:t>
            </a:r>
            <a:b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GB" sz="432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Experiments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subTitle" idx="1"/>
          </p:nvPr>
        </p:nvSpPr>
        <p:spPr>
          <a:xfrm>
            <a:off x="1295400" y="5181600"/>
            <a:ext cx="767868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Session 8: Implementing Survey Experiments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April 19, 2017</a:t>
            </a:r>
          </a:p>
          <a:p>
            <a:pPr marL="0" marR="0" lvl="0" indent="0" algn="r" rtl="0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75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Doha, Qatar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839199" cy="487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low cost options:  TESS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Mode: online web surveys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Recruitment: through NORC’s AmeriSpeak panel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Sample specs: probability-based sample with Internet 	access provided to those who need it; sample sizes 	negotiated with TESS staff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Questionnaire: Prepared by TESS staff according to 	specs supplied by researcher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Fees: Free with support from NSF; data made publicly 	available one year after data collection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(</a:t>
            </a:r>
            <a:r>
              <a:rPr lang="en-GB" sz="238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http://www.tessexperiments.org/faqindex.html</a:t>
            </a: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available national panels with probability samples, modeled after TESS: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Longitudinal Internet Studies for the Social Sciences (Netherlands)  </a:t>
            </a:r>
            <a:r>
              <a:rPr lang="en-GB" sz="259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https://www.lissdata.nl/lissdata/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GESIS - Leibniz Institute for the Social Sciences at the University of Mannheim   </a:t>
            </a:r>
            <a:r>
              <a:rPr lang="en-GB" sz="259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http://www.gesis-panel.org/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Another American alternative: Gfk Knowledge Panel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http://www.knowledgenetworks.com/ganp/probability.html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Possibilities for mixed platform studies: Carbon Recapture Study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Design features: knowledge, attitudes &amp; beliefs, 	support for policies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to build knowledge and attitude scales?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item assessment in Pretest 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development of final instrument in Pretest 2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Gfk KnowledgePanel for final study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52400" y="2057400"/>
            <a:ext cx="89154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item assessment in Pretest 1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Mturk for development of final instrument in Pretest 2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Gfk KnowledgePanel for final study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pic>
        <p:nvPicPr>
          <p:cNvPr id="243" name="Shape 243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699" y="1814553"/>
            <a:ext cx="7513621" cy="452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Experiments: Example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37160" y="181737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4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Single factor solution</a:t>
            </a:r>
            <a:endParaRPr lang="en-GB"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20" y="2305737"/>
            <a:ext cx="5981109" cy="43949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Clicker Question 13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39147" y="1830124"/>
            <a:ext cx="8865704" cy="489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641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of the following is </a:t>
            </a:r>
            <a:r>
              <a:rPr lang="en-GB" sz="2800"/>
              <a:t>not a consequence of using MTurk?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Highly educated respondents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Representative sample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Inexpensive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/>
              <a:t>Rapid data collection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4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Clicker Question 14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80009" y="1807264"/>
            <a:ext cx="8983978" cy="4936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641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of the following is a disadvantage of using TESS?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Peer review of proposals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Representative sample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Inexpensive</a:t>
            </a:r>
          </a:p>
          <a:p>
            <a:pPr marL="721360" marR="0" lvl="0" indent="-467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AutoNum type="alphaLcParenR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Order effects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24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Outline of Session 8: What You Will Learn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" y="2274569"/>
            <a:ext cx="896112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Tradeoffs in the conduct of survey experiments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Alternative platforms for conducting survey experiments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Choosing the best platform for your 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71450" y="2057400"/>
            <a:ext cx="8515349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primary considerations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many subjects/respondents do I need?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important is time to field?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How big is my budget?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Concerns about external validity?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6200" y="2057400"/>
            <a:ext cx="8991600" cy="4648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Sorting out the number of subjects: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Power analysis based on current knowledge of expected 	effects and outline of the experiments (# treatments)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Point estimate (i.e., mean or proportion) and its variance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Desired level of precision in the estimate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87768"/>
              <a:buFont typeface="Noto Sans Symbols"/>
              <a:buChar char="●"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Desired confidence in incorrectly rejecting the null H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Valiant, Dever, &amp; Kreuter, “Power Calculations and Sample Size Determination”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low cost option: Amazon Mechanical Turk (MTurk)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78" name="Shape 178"/>
          <p:cNvGraphicFramePr/>
          <p:nvPr/>
        </p:nvGraphicFramePr>
        <p:xfrm>
          <a:off x="861059" y="2891790"/>
          <a:ext cx="7239000" cy="1703100"/>
        </p:xfrm>
        <a:graphic>
          <a:graphicData uri="http://schemas.openxmlformats.org/drawingml/2006/table">
            <a:tbl>
              <a:tblPr firstRow="1" bandRow="1">
                <a:noFill/>
                <a:tableStyleId>{5052E5B9-CE27-47A8-A76B-DE37F96CA005}</a:tableStyleId>
              </a:tblPr>
              <a:tblGrid>
                <a:gridCol w="3619500"/>
                <a:gridCol w="3619500"/>
              </a:tblGrid>
              <a:tr h="60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800" u="none" strike="noStrike" cap="none"/>
                        <a:t>Advantages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800" u="none" strike="noStrike" cap="none"/>
                        <a:t>Disadvantages</a:t>
                      </a:r>
                    </a:p>
                  </a:txBody>
                  <a:tcPr marL="91450" marR="91450" marT="45725" marB="45725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Low cost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Nonprobability sample</a:t>
                      </a:r>
                    </a:p>
                  </a:txBody>
                  <a:tcPr marL="91450" marR="91450" marT="45725" marB="45725"/>
                </a:tc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Speedy data collection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GB" sz="2400" u="none" strike="noStrike" cap="none"/>
                        <a:t>Sample biases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9269" y="1752600"/>
            <a:ext cx="9024729" cy="4724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low cost option: Amazon Mechanical Turk (MTurk)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Mode: online web surveys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Recruitment: Volunteer, non probability panel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Sample Specs: Can be specified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Questionnaire: Qualtrics instrument or TurkSuite Template 	Generator (</a:t>
            </a:r>
            <a:r>
              <a:rPr lang="en-GB" sz="217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http://mturk.mit.edu/template.php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Special terminology: </a:t>
            </a:r>
            <a:r>
              <a:rPr lang="en-GB" sz="217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Requesters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and </a:t>
            </a:r>
            <a:r>
              <a:rPr lang="en-GB" sz="217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Workers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perform 	</a:t>
            </a:r>
            <a:r>
              <a:rPr lang="en-GB" sz="217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Human Intelligence Tasks (HITs)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Developing applications: </a:t>
            </a:r>
            <a:r>
              <a:rPr lang="en-GB" sz="217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http://mturk.mit.edu/tutorial/1.php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170" b="1" i="0" u="none" strike="noStrike" cap="none">
                <a:solidFill>
                  <a:srgbClr val="8DBFFF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r>
              <a:rPr lang="en-GB" sz="217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Fees: Payment to Workers per survey, overhead to MTurk 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17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9144000" cy="47243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Another low cost option: Qualtrics (</a:t>
            </a:r>
            <a:r>
              <a:rPr lang="en-GB" sz="238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https://www.qualtrics.com/</a:t>
            </a: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Mode: online web surveys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Recruitment: Purchased samples from different suppliers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Sample Specs: Can be specified, with quotas, from a supplier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Questionnaire: Proprietary software that can export an SPSS 	dataset , .CSV file, and other fixed field formats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Template Generator: (</a:t>
            </a:r>
            <a:r>
              <a:rPr lang="en-GB" sz="2380" b="1" i="0" u="none" strike="noStrike" cap="none">
                <a:solidFill>
                  <a:srgbClr val="FFFF00"/>
                </a:solidFill>
                <a:latin typeface="Corbel"/>
                <a:ea typeface="Corbel"/>
                <a:cs typeface="Corbel"/>
                <a:sym typeface="Corbel"/>
              </a:rPr>
              <a:t>https://www.qualtrics.com/research-core/</a:t>
            </a: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38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      Fees: Cost per completed interview, work with salesperson.                     	Many educational institutions have group licenses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38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28600" y="1828800"/>
            <a:ext cx="8839199" cy="4876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 low cost options:  SurveyMonkey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Mode: online web surveys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Recruitment: anyone who answers a SurveyMonkey 	survey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Sample specs: can be specified, with quotas, from 	their panel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Questionnaire: Proprietary software with 	applications accepted by many firms. No exporting 	data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59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Fees: Subscription by month or year with educational 	discount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59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rbe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Implementing Survey Experiments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228600" y="2057400"/>
            <a:ext cx="88391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Time-Sharing Experiments in the Social Sciences: TESS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Have to prepare a proposal for peer review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Wait for an appropriate field period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Some decisions made by TESS staff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GB" sz="2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Have to wait for field period for omnibus survey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GB" sz="2800" b="1" i="0" u="sng" strike="noStrike" cap="none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http://www.tessexperiments.org/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000000"/>
      </a:dk1>
      <a:lt1>
        <a:srgbClr val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QPT3VHF6MKWP-83287781-41479</_dlc_DocId>
    <_dlc_DocIdUrl xmlns="4595ca7b-3a15-4971-af5f-cadc29c03e04">
      <Url>https://qataruniversity-prd.qu.edu.qa/_layouts/15/DocIdRedir.aspx?ID=QPT3VHF6MKWP-83287781-41479</Url>
      <Description>QPT3VHF6MKWP-83287781-41479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7A0752-4A94-45B8-82D3-BAD76A715000}"/>
</file>

<file path=customXml/itemProps2.xml><?xml version="1.0" encoding="utf-8"?>
<ds:datastoreItem xmlns:ds="http://schemas.openxmlformats.org/officeDocument/2006/customXml" ds:itemID="{37808624-C4B3-4E00-92BC-9E3B9DA3CAD5}"/>
</file>

<file path=customXml/itemProps3.xml><?xml version="1.0" encoding="utf-8"?>
<ds:datastoreItem xmlns:ds="http://schemas.openxmlformats.org/officeDocument/2006/customXml" ds:itemID="{5D590B1F-D0D3-49DF-B2E0-D9D01534365F}"/>
</file>

<file path=customXml/itemProps4.xml><?xml version="1.0" encoding="utf-8"?>
<ds:datastoreItem xmlns:ds="http://schemas.openxmlformats.org/officeDocument/2006/customXml" ds:itemID="{0F682E33-34A9-4F34-9019-B71211DA2D0F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428</Words>
  <Application>Microsoft Office PowerPoint</Application>
  <PresentationFormat>On-screen Show (4:3)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Noto Sans Symbols</vt:lpstr>
      <vt:lpstr>Focus</vt:lpstr>
      <vt:lpstr>SESRI   Workshop on Survey-based Experiments</vt:lpstr>
      <vt:lpstr>Outline of Session 8: What You Will Learn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</vt:lpstr>
      <vt:lpstr>Implementing Survey Experiments: Example</vt:lpstr>
      <vt:lpstr>Implementing Survey Experiments: Example</vt:lpstr>
      <vt:lpstr>Implementing Survey Experiments: Example</vt:lpstr>
      <vt:lpstr>Implementing Survey Experiments: Example</vt:lpstr>
      <vt:lpstr>Clicker Question 13</vt:lpstr>
      <vt:lpstr>Clicker Question 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SESRI   Workshop on Survey-based Experiments</dc:title>
  <dc:creator>Noora Mohammed O J AlNaimi</dc:creator>
  <cp:lastModifiedBy>Noora Mohammed O J AlNaimi</cp:lastModifiedBy>
  <cp:revision>3</cp:revision>
  <dcterms:modified xsi:type="dcterms:W3CDTF">2017-11-14T05:45:16Z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a4d8ce18-3f55-4cf5-b7b0-c4876afd1382</vt:lpwstr>
  </property>
</Properties>
</file>