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rbel" panose="020B05030202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53" autoAdjust="0"/>
  </p:normalViewPr>
  <p:slideViewPr>
    <p:cSldViewPr snapToGrid="0">
      <p:cViewPr varScale="1">
        <p:scale>
          <a:sx n="92" d="100"/>
          <a:sy n="92" d="100"/>
        </p:scale>
        <p:origin x="-154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0776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5071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2974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0236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39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720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2197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867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959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46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73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628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19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0744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Calibri"/>
                <a:buNone/>
              </a:pPr>
              <a:t>6</a:t>
            </a:fld>
            <a:endParaRPr lang="en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068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590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83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Need to give an example of Eligibility</a:t>
            </a:r>
          </a:p>
        </p:txBody>
      </p:sp>
    </p:spTree>
    <p:extLst>
      <p:ext uri="{BB962C8B-B14F-4D97-AF65-F5344CB8AC3E}">
        <p14:creationId xmlns:p14="http://schemas.microsoft.com/office/powerpoint/2010/main" val="180252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hape 16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17" name="Shape 1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Shape 19"/>
          <p:cNvGrpSpPr/>
          <p:nvPr/>
        </p:nvGrpSpPr>
        <p:grpSpPr>
          <a:xfrm>
            <a:off x="0" y="4952998"/>
            <a:ext cx="9144000" cy="45291"/>
            <a:chOff x="0" y="1613645"/>
            <a:chExt cx="9144000" cy="45291"/>
          </a:xfrm>
        </p:grpSpPr>
        <p:cxnSp>
          <p:nvCxnSpPr>
            <p:cNvPr id="20" name="Shape 20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4114800" y="157276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4114800" y="3711387"/>
            <a:ext cx="4910326" cy="88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21021" y="85165"/>
            <a:ext cx="4433047" cy="4433047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79293" y="112056"/>
            <a:ext cx="4201254" cy="4201254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264460" y="138953"/>
            <a:ext cx="3897025" cy="3897025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 rot="5400000">
            <a:off x="2590797" y="-76197"/>
            <a:ext cx="39623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27" name="Shape 12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128" name="Shape 12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Shape 12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 rot="5400000">
            <a:off x="5591966" y="2574130"/>
            <a:ext cx="5516561" cy="158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1013617" y="53180"/>
            <a:ext cx="5516561" cy="66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7556499" y="6356350"/>
            <a:ext cx="114822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36" name="Shape 136"/>
          <p:cNvGrpSpPr/>
          <p:nvPr/>
        </p:nvGrpSpPr>
        <p:grpSpPr>
          <a:xfrm rot="5400000">
            <a:off x="4065258" y="3406354"/>
            <a:ext cx="6858000" cy="45291"/>
            <a:chOff x="0" y="1613645"/>
            <a:chExt cx="9144000" cy="45291"/>
          </a:xfrm>
        </p:grpSpPr>
        <p:cxnSp>
          <p:nvCxnSpPr>
            <p:cNvPr id="137" name="Shape 13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Shape 13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2954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52578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hape 12"/>
          <p:cNvGrpSpPr/>
          <p:nvPr/>
        </p:nvGrpSpPr>
        <p:grpSpPr>
          <a:xfrm>
            <a:off x="0" y="1461245"/>
            <a:ext cx="9144000" cy="45203"/>
            <a:chOff x="0" y="1613645"/>
            <a:chExt cx="9144000" cy="45204"/>
          </a:xfrm>
        </p:grpSpPr>
        <p:cxnSp>
          <p:nvCxnSpPr>
            <p:cNvPr id="13" name="Shape 13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0" y="4952999"/>
            <a:ext cx="9144000" cy="45203"/>
            <a:chOff x="0" y="1613645"/>
            <a:chExt cx="9144000" cy="45204"/>
          </a:xfrm>
        </p:grpSpPr>
        <p:cxnSp>
          <p:nvCxnSpPr>
            <p:cNvPr id="16" name="Shape 16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4114800" y="1572767"/>
            <a:ext cx="4910400" cy="2130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4114800" y="3711387"/>
            <a:ext cx="4910400" cy="88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  <p:sp>
        <p:nvSpPr>
          <p:cNvPr id="23" name="Shape 23"/>
          <p:cNvSpPr/>
          <p:nvPr/>
        </p:nvSpPr>
        <p:spPr>
          <a:xfrm>
            <a:off x="121022" y="85162"/>
            <a:ext cx="4433098" cy="4433197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134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179293" y="112055"/>
            <a:ext cx="4201200" cy="4201200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25" name="Shape 25"/>
          <p:cNvSpPr/>
          <p:nvPr/>
        </p:nvSpPr>
        <p:spPr>
          <a:xfrm>
            <a:off x="264460" y="138953"/>
            <a:ext cx="3988798" cy="4056399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26" name="Shape 26"/>
          <p:cNvSpPr/>
          <p:nvPr/>
        </p:nvSpPr>
        <p:spPr>
          <a:xfrm>
            <a:off x="264460" y="138952"/>
            <a:ext cx="3897000" cy="3896800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6473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2057401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  <p:grpSp>
        <p:nvGrpSpPr>
          <p:cNvPr id="33" name="Shape 33"/>
          <p:cNvGrpSpPr/>
          <p:nvPr/>
        </p:nvGrpSpPr>
        <p:grpSpPr>
          <a:xfrm>
            <a:off x="0" y="1584167"/>
            <a:ext cx="9144000" cy="45203"/>
            <a:chOff x="0" y="1613645"/>
            <a:chExt cx="9144000" cy="45204"/>
          </a:xfrm>
        </p:grpSpPr>
        <p:cxnSp>
          <p:nvCxnSpPr>
            <p:cNvPr id="34" name="Shape 34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55108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  <p:grpSp>
        <p:nvGrpSpPr>
          <p:cNvPr id="41" name="Shape 41"/>
          <p:cNvGrpSpPr/>
          <p:nvPr/>
        </p:nvGrpSpPr>
        <p:grpSpPr>
          <a:xfrm>
            <a:off x="0" y="1584167"/>
            <a:ext cx="9144000" cy="45203"/>
            <a:chOff x="0" y="1613645"/>
            <a:chExt cx="9144000" cy="45204"/>
          </a:xfrm>
        </p:grpSpPr>
        <p:cxnSp>
          <p:nvCxnSpPr>
            <p:cNvPr id="42" name="Shape 42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503042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77724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95400" y="1905000"/>
            <a:ext cx="3809998" cy="4114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5257800" y="1905000"/>
            <a:ext cx="3809998" cy="4114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67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Shape 52"/>
          <p:cNvGrpSpPr/>
          <p:nvPr/>
        </p:nvGrpSpPr>
        <p:grpSpPr>
          <a:xfrm>
            <a:off x="0" y="1461245"/>
            <a:ext cx="9144000" cy="45203"/>
            <a:chOff x="0" y="1613645"/>
            <a:chExt cx="9144000" cy="45204"/>
          </a:xfrm>
        </p:grpSpPr>
        <p:cxnSp>
          <p:nvCxnSpPr>
            <p:cNvPr id="53" name="Shape 53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" name="Shape 55"/>
          <p:cNvGrpSpPr/>
          <p:nvPr/>
        </p:nvGrpSpPr>
        <p:grpSpPr>
          <a:xfrm>
            <a:off x="0" y="4952999"/>
            <a:ext cx="9144000" cy="45203"/>
            <a:chOff x="0" y="1613645"/>
            <a:chExt cx="9144000" cy="45204"/>
          </a:xfrm>
        </p:grpSpPr>
        <p:cxnSp>
          <p:nvCxnSpPr>
            <p:cNvPr id="56" name="Shape 56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5365377" y="1573306"/>
            <a:ext cx="3653097" cy="2133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5365377" y="3998257"/>
            <a:ext cx="3653097" cy="88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2" name="Shape 62"/>
          <p:cNvSpPr/>
          <p:nvPr/>
        </p:nvSpPr>
        <p:spPr>
          <a:xfrm>
            <a:off x="134468" y="685800"/>
            <a:ext cx="5268000" cy="5268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134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63" name="Shape 63"/>
          <p:cNvSpPr/>
          <p:nvPr/>
        </p:nvSpPr>
        <p:spPr>
          <a:xfrm>
            <a:off x="229676" y="712693"/>
            <a:ext cx="4983600" cy="4983600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241233" y="716991"/>
            <a:ext cx="4906499" cy="4852797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3732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133601"/>
            <a:ext cx="82281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3529011"/>
            <a:ext cx="8228100" cy="13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  <p:grpSp>
        <p:nvGrpSpPr>
          <p:cNvPr id="71" name="Shape 71"/>
          <p:cNvGrpSpPr/>
          <p:nvPr/>
        </p:nvGrpSpPr>
        <p:grpSpPr>
          <a:xfrm>
            <a:off x="0" y="1447797"/>
            <a:ext cx="9144000" cy="45203"/>
            <a:chOff x="0" y="1613645"/>
            <a:chExt cx="9144000" cy="45204"/>
          </a:xfrm>
        </p:grpSpPr>
        <p:cxnSp>
          <p:nvCxnSpPr>
            <p:cNvPr id="72" name="Shape 72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Shape 73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4" name="Shape 74"/>
          <p:cNvGrpSpPr/>
          <p:nvPr/>
        </p:nvGrpSpPr>
        <p:grpSpPr>
          <a:xfrm>
            <a:off x="0" y="4939552"/>
            <a:ext cx="9144000" cy="45203"/>
            <a:chOff x="0" y="1613645"/>
            <a:chExt cx="9144000" cy="45204"/>
          </a:xfrm>
        </p:grpSpPr>
        <p:cxnSp>
          <p:nvCxnSpPr>
            <p:cNvPr id="75" name="Shape 75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Shape 76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665596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3931800" cy="39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754880" y="2057400"/>
            <a:ext cx="3931800" cy="39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  <p:grpSp>
        <p:nvGrpSpPr>
          <p:cNvPr id="84" name="Shape 84"/>
          <p:cNvGrpSpPr/>
          <p:nvPr/>
        </p:nvGrpSpPr>
        <p:grpSpPr>
          <a:xfrm>
            <a:off x="0" y="1584167"/>
            <a:ext cx="9144000" cy="45203"/>
            <a:chOff x="0" y="1613645"/>
            <a:chExt cx="9144000" cy="45204"/>
          </a:xfrm>
        </p:grpSpPr>
        <p:cxnSp>
          <p:nvCxnSpPr>
            <p:cNvPr id="85" name="Shape 85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Shape 86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27125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Shape 41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42" name="Shape 4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" name="Shape 44"/>
          <p:cNvGrpSpPr/>
          <p:nvPr/>
        </p:nvGrpSpPr>
        <p:grpSpPr>
          <a:xfrm>
            <a:off x="0" y="4952998"/>
            <a:ext cx="9144000" cy="45291"/>
            <a:chOff x="0" y="1613645"/>
            <a:chExt cx="9144000" cy="45291"/>
          </a:xfrm>
        </p:grpSpPr>
        <p:cxnSp>
          <p:nvCxnSpPr>
            <p:cNvPr id="45" name="Shape 45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5365376" y="1573304"/>
            <a:ext cx="3653116" cy="213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5365376" y="3998257"/>
            <a:ext cx="3653116" cy="883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34468" y="685800"/>
            <a:ext cx="5268049" cy="5268049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229676" y="712693"/>
            <a:ext cx="4983477" cy="4983477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241232" y="716991"/>
            <a:ext cx="4906459" cy="4852935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Shape 88"/>
          <p:cNvGrpSpPr/>
          <p:nvPr/>
        </p:nvGrpSpPr>
        <p:grpSpPr>
          <a:xfrm>
            <a:off x="0" y="1584167"/>
            <a:ext cx="9144000" cy="45203"/>
            <a:chOff x="0" y="1613645"/>
            <a:chExt cx="9144000" cy="45204"/>
          </a:xfrm>
        </p:grpSpPr>
        <p:cxnSp>
          <p:nvCxnSpPr>
            <p:cNvPr id="89" name="Shape 89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Shape 90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734667"/>
            <a:ext cx="3931800" cy="74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57200" y="2514600"/>
            <a:ext cx="3931800" cy="35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4754880" y="1734667"/>
            <a:ext cx="3931800" cy="74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4"/>
          </p:nvPr>
        </p:nvSpPr>
        <p:spPr>
          <a:xfrm>
            <a:off x="4754880" y="2514600"/>
            <a:ext cx="3931800" cy="35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42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87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199" y="658906"/>
            <a:ext cx="3602100" cy="1161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473387" y="273051"/>
            <a:ext cx="4206298" cy="57783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57199" y="1905000"/>
            <a:ext cx="3602100" cy="37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1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Shape 111"/>
          <p:cNvGrpSpPr/>
          <p:nvPr/>
        </p:nvGrpSpPr>
        <p:grpSpPr>
          <a:xfrm>
            <a:off x="0" y="1178857"/>
            <a:ext cx="9144000" cy="45203"/>
            <a:chOff x="0" y="1613645"/>
            <a:chExt cx="9144000" cy="45204"/>
          </a:xfrm>
        </p:grpSpPr>
        <p:cxnSp>
          <p:nvCxnSpPr>
            <p:cNvPr id="112" name="Shape 112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Shape 113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4" name="Shape 114"/>
          <p:cNvGrpSpPr/>
          <p:nvPr/>
        </p:nvGrpSpPr>
        <p:grpSpPr>
          <a:xfrm>
            <a:off x="0" y="5714999"/>
            <a:ext cx="9144000" cy="45203"/>
            <a:chOff x="0" y="1613645"/>
            <a:chExt cx="9144000" cy="45204"/>
          </a:xfrm>
        </p:grpSpPr>
        <p:cxnSp>
          <p:nvCxnSpPr>
            <p:cNvPr id="115" name="Shape 115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Shape 116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3581398" cy="125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3581398" cy="243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4285131" y="1116105"/>
            <a:ext cx="4724397" cy="47244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134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3" name="Shape 123"/>
          <p:cNvSpPr>
            <a:spLocks noGrp="1"/>
          </p:cNvSpPr>
          <p:nvPr>
            <p:ph type="pic" idx="2"/>
          </p:nvPr>
        </p:nvSpPr>
        <p:spPr>
          <a:xfrm>
            <a:off x="4473385" y="1148000"/>
            <a:ext cx="4434898" cy="4434800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2650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 rot="5400000">
            <a:off x="2590799" y="-76199"/>
            <a:ext cx="39623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  <p:grpSp>
        <p:nvGrpSpPr>
          <p:cNvPr id="130" name="Shape 130"/>
          <p:cNvGrpSpPr/>
          <p:nvPr/>
        </p:nvGrpSpPr>
        <p:grpSpPr>
          <a:xfrm>
            <a:off x="0" y="1584167"/>
            <a:ext cx="9144000" cy="45203"/>
            <a:chOff x="0" y="1613645"/>
            <a:chExt cx="9144000" cy="45204"/>
          </a:xfrm>
        </p:grpSpPr>
        <p:cxnSp>
          <p:nvCxnSpPr>
            <p:cNvPr id="131" name="Shape 131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Shape 132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30015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 rot="5400000">
            <a:off x="5591800" y="2574197"/>
            <a:ext cx="5516797" cy="15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 rot="5400000">
            <a:off x="1013500" y="53300"/>
            <a:ext cx="5516797" cy="66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7556500" y="6356349"/>
            <a:ext cx="11480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  <p:grpSp>
        <p:nvGrpSpPr>
          <p:cNvPr id="139" name="Shape 139"/>
          <p:cNvGrpSpPr/>
          <p:nvPr/>
        </p:nvGrpSpPr>
        <p:grpSpPr>
          <a:xfrm rot="5400000">
            <a:off x="4065301" y="3406395"/>
            <a:ext cx="6858000" cy="45204"/>
            <a:chOff x="0" y="1613645"/>
            <a:chExt cx="9144000" cy="45204"/>
          </a:xfrm>
        </p:grpSpPr>
        <p:cxnSp>
          <p:nvCxnSpPr>
            <p:cNvPr id="140" name="Shape 140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Shape 141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8984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3529012"/>
            <a:ext cx="8228013" cy="1347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60" name="Shape 60"/>
          <p:cNvGrpSpPr/>
          <p:nvPr/>
        </p:nvGrpSpPr>
        <p:grpSpPr>
          <a:xfrm>
            <a:off x="0" y="1447798"/>
            <a:ext cx="9144000" cy="45291"/>
            <a:chOff x="0" y="1613645"/>
            <a:chExt cx="9144000" cy="45291"/>
          </a:xfrm>
        </p:grpSpPr>
        <p:cxnSp>
          <p:nvCxnSpPr>
            <p:cNvPr id="61" name="Shape 61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" name="Shape 63"/>
          <p:cNvGrpSpPr/>
          <p:nvPr/>
        </p:nvGrpSpPr>
        <p:grpSpPr>
          <a:xfrm>
            <a:off x="0" y="4939550"/>
            <a:ext cx="9144000" cy="45291"/>
            <a:chOff x="0" y="1613645"/>
            <a:chExt cx="9144000" cy="45291"/>
          </a:xfrm>
        </p:grpSpPr>
        <p:cxnSp>
          <p:nvCxnSpPr>
            <p:cNvPr id="64" name="Shape 6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Shape 6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75488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73" name="Shape 7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4" name="Shape 7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Shape 7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8" name="Shape 7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Shape 7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734667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5720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4754880" y="1734667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475488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3" name="Shape 9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94" name="Shape 9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Shape 9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199" y="658906"/>
            <a:ext cx="3602036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473387" y="273051"/>
            <a:ext cx="4206240" cy="5778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199" y="1905000"/>
            <a:ext cx="3602036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Shape 108"/>
          <p:cNvGrpSpPr/>
          <p:nvPr/>
        </p:nvGrpSpPr>
        <p:grpSpPr>
          <a:xfrm>
            <a:off x="0" y="1178858"/>
            <a:ext cx="9144000" cy="45291"/>
            <a:chOff x="0" y="1613645"/>
            <a:chExt cx="9144000" cy="45291"/>
          </a:xfrm>
        </p:grpSpPr>
        <p:cxnSp>
          <p:nvCxnSpPr>
            <p:cNvPr id="109" name="Shape 109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Shape 110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1" name="Shape 111"/>
          <p:cNvGrpSpPr/>
          <p:nvPr/>
        </p:nvGrpSpPr>
        <p:grpSpPr>
          <a:xfrm>
            <a:off x="0" y="5714998"/>
            <a:ext cx="9144000" cy="45291"/>
            <a:chOff x="0" y="1613645"/>
            <a:chExt cx="9144000" cy="45291"/>
          </a:xfrm>
        </p:grpSpPr>
        <p:cxnSp>
          <p:nvCxnSpPr>
            <p:cNvPr id="112" name="Shape 11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Shape 11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3581398" cy="1252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3581398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4285130" y="1116104"/>
            <a:ext cx="4724400" cy="47244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4473385" y="1148000"/>
            <a:ext cx="4434839" cy="4434986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2057401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756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4067944" y="177281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432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SESRI</a:t>
            </a:r>
            <a:br>
              <a:rPr lang="en-GB" sz="432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lang="en-GB" sz="432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Workshop on</a:t>
            </a:r>
            <a:br>
              <a:rPr lang="en-GB" sz="432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Survey-based</a:t>
            </a:r>
            <a:br>
              <a:rPr lang="en-GB" sz="432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1295400" y="5181600"/>
            <a:ext cx="767868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Session </a:t>
            </a:r>
            <a:r>
              <a:rPr lang="en-GB" sz="20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2: How and Why We Design Experiments</a:t>
            </a:r>
            <a:endParaRPr lang="en-GB" sz="20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April </a:t>
            </a:r>
            <a:r>
              <a:rPr lang="en-GB" sz="20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16, </a:t>
            </a:r>
            <a:r>
              <a:rPr lang="en-GB" sz="20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2017</a:t>
            </a:r>
          </a:p>
          <a:p>
            <a:pPr marL="0" marR="0" lvl="0" indent="0" algn="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Doha, Qatar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38138" y="4345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Randomization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219076" y="2286000"/>
            <a:ext cx="8467725" cy="3562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 sz="2800"/>
              <a:t>AKA random assignment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/>
          </a:p>
          <a:p>
            <a:pPr marL="457200" indent="-228600">
              <a:spcBef>
                <a:spcPts val="0"/>
              </a:spcBef>
            </a:pPr>
            <a:r>
              <a:rPr lang="en" sz="2800"/>
              <a:t>Each participant has an equal probability of being assigned to each group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/>
          </a:p>
          <a:p>
            <a:pPr marL="457200" indent="-228600">
              <a:spcBef>
                <a:spcPts val="0"/>
              </a:spcBef>
            </a:pPr>
            <a:r>
              <a:rPr lang="en" sz="2800"/>
              <a:t>Ensures that groups are equivalent </a:t>
            </a:r>
            <a:r>
              <a:rPr lang="en" sz="2800" i="1"/>
              <a:t>in expectation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 i="1"/>
          </a:p>
          <a:p>
            <a:pPr marL="457200" indent="-228600">
              <a:spcBef>
                <a:spcPts val="0"/>
              </a:spcBef>
            </a:pPr>
            <a:r>
              <a:rPr lang="en" sz="280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55524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35195" y="3488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Clicker Question 3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117356" y="2211737"/>
            <a:ext cx="8865278" cy="3623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indent="-215900">
              <a:spcBef>
                <a:spcPts val="0"/>
              </a:spcBef>
              <a:buSzPct val="25000"/>
              <a:buNone/>
            </a:pPr>
            <a:r>
              <a:rPr lang="en" sz="2800"/>
              <a:t>How do you know if the experimental design was effective?</a:t>
            </a:r>
          </a:p>
          <a:p>
            <a:pPr indent="-215900">
              <a:spcBef>
                <a:spcPts val="0"/>
              </a:spcBef>
              <a:buSzPct val="25000"/>
              <a:buNone/>
            </a:pPr>
            <a:endParaRPr sz="2800"/>
          </a:p>
          <a:p>
            <a:pPr marL="651510" indent="-524510">
              <a:spcBef>
                <a:spcPts val="0"/>
              </a:spcBef>
              <a:buFont typeface="Arial"/>
              <a:buAutoNum type="alphaLcParenR"/>
            </a:pPr>
            <a:r>
              <a:rPr lang="en" sz="2800"/>
              <a:t>Treatment group and control group are same size</a:t>
            </a:r>
          </a:p>
          <a:p>
            <a:pPr marL="651510" indent="-524510">
              <a:spcBef>
                <a:spcPts val="0"/>
              </a:spcBef>
              <a:buFont typeface="Arial"/>
              <a:buAutoNum type="alphaLcParenR"/>
            </a:pPr>
            <a:r>
              <a:rPr lang="en" sz="2800"/>
              <a:t>Dependent variable has different values in treatment group and control group</a:t>
            </a:r>
          </a:p>
          <a:p>
            <a:pPr marL="651510" indent="-524510">
              <a:spcBef>
                <a:spcPts val="0"/>
              </a:spcBef>
              <a:buFont typeface="Arial"/>
              <a:buAutoNum type="alphaLcParenR"/>
            </a:pPr>
            <a:r>
              <a:rPr lang="en" sz="2800"/>
              <a:t>There is equivalence among covariates</a:t>
            </a:r>
          </a:p>
          <a:p>
            <a:pPr marL="651510" indent="-524510">
              <a:spcBef>
                <a:spcPts val="0"/>
              </a:spcBef>
              <a:buFont typeface="Arial"/>
              <a:buAutoNum type="alphaLcParenR"/>
            </a:pPr>
            <a:r>
              <a:rPr lang="en" sz="2800"/>
              <a:t>Subjects were randomly assigned to groups</a:t>
            </a:r>
          </a:p>
          <a:p>
            <a:pPr indent="-215900">
              <a:spcBef>
                <a:spcPts val="0"/>
              </a:spcBef>
              <a:buSzPct val="25000"/>
              <a:buNone/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12240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Random Assignment Example: </a:t>
            </a:r>
            <a:br>
              <a:rPr lang="en-US" sz="3600" dirty="0"/>
            </a:br>
            <a:r>
              <a:rPr lang="en-US" sz="3600" dirty="0"/>
              <a:t>Selected Sample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572323"/>
              </p:ext>
            </p:extLst>
          </p:nvPr>
        </p:nvGraphicFramePr>
        <p:xfrm>
          <a:off x="2907081" y="1904637"/>
          <a:ext cx="3369893" cy="463174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31770"/>
                <a:gridCol w="1838123"/>
              </a:tblGrid>
              <a:tr h="404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PID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AGE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</a:tr>
              <a:tr h="42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</a:tr>
              <a:tr h="42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</a:tr>
              <a:tr h="42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</a:tr>
              <a:tr h="42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</a:tr>
              <a:tr h="42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</a:tr>
              <a:tr h="42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</a:tr>
              <a:tr h="42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</a:tr>
              <a:tr h="42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</a:tr>
              <a:tr h="42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</a:tr>
              <a:tr h="42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83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19" y="396478"/>
            <a:ext cx="8478456" cy="857400"/>
          </a:xfrm>
        </p:spPr>
        <p:txBody>
          <a:bodyPr/>
          <a:lstStyle/>
          <a:p>
            <a:r>
              <a:rPr lang="en-US" sz="3600" dirty="0"/>
              <a:t>Random Assignment </a:t>
            </a:r>
            <a:r>
              <a:rPr lang="en-US" sz="3600" dirty="0" smtClean="0"/>
              <a:t>Example: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Participant </a:t>
            </a:r>
            <a:r>
              <a:rPr lang="en-US" sz="3600" dirty="0" smtClean="0"/>
              <a:t>Age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00661" y="2218722"/>
          <a:ext cx="3678844" cy="266760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07480"/>
                <a:gridCol w="1971364"/>
              </a:tblGrid>
              <a:tr h="38108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effectLst/>
                        </a:rPr>
                        <a:t>Random Assignment </a:t>
                      </a:r>
                      <a:r>
                        <a:rPr lang="en-US" sz="1700" b="1" u="none" strike="noStrike" dirty="0">
                          <a:effectLst/>
                        </a:rPr>
                        <a:t>1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</a:rPr>
                        <a:t>Treatment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</a:rPr>
                        <a:t>Control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</a:tr>
              <a:tr h="381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35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</a:tr>
              <a:tr h="381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</a:tr>
              <a:tr h="381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77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</a:tr>
              <a:tr h="381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85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</a:tr>
              <a:tr h="381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947533" y="2212453"/>
          <a:ext cx="3675888" cy="267004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10742"/>
                <a:gridCol w="1665146"/>
              </a:tblGrid>
              <a:tr h="38143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smtClean="0">
                          <a:effectLst/>
                        </a:rPr>
                        <a:t>Random Assignment </a:t>
                      </a:r>
                      <a:r>
                        <a:rPr lang="en-US" sz="1700" b="1" u="none" strike="noStrike" dirty="0">
                          <a:effectLst/>
                        </a:rPr>
                        <a:t>2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</a:rPr>
                        <a:t>Treatment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</a:rPr>
                        <a:t>Control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</a:tr>
              <a:tr h="381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</a:tr>
              <a:tr h="381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</a:tr>
              <a:tr h="381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</a:tr>
              <a:tr h="381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64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</a:tr>
              <a:tr h="381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4553" y="4971554"/>
            <a:ext cx="1481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</a:rPr>
              <a:t>Avg</a:t>
            </a:r>
            <a:r>
              <a:rPr lang="en-US" sz="1600" dirty="0">
                <a:solidFill>
                  <a:srgbClr val="FFFFFF"/>
                </a:solidFill>
              </a:rPr>
              <a:t> age: 69.8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Median:  </a:t>
            </a:r>
            <a:r>
              <a:rPr lang="en-US" sz="1600" dirty="0">
                <a:solidFill>
                  <a:srgbClr val="FFFFFF"/>
                </a:solidFill>
              </a:rPr>
              <a:t>77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7013" y="4971554"/>
            <a:ext cx="1481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</a:rPr>
              <a:t>Avg</a:t>
            </a:r>
            <a:r>
              <a:rPr lang="en-US" sz="1600" dirty="0">
                <a:solidFill>
                  <a:srgbClr val="FFFFFF"/>
                </a:solidFill>
              </a:rPr>
              <a:t> age: 33.6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Median: 31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6105" y="4932535"/>
            <a:ext cx="1481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</a:rPr>
              <a:t>Avg</a:t>
            </a:r>
            <a:r>
              <a:rPr lang="en-US" sz="1600" dirty="0">
                <a:solidFill>
                  <a:srgbClr val="FFFFFF"/>
                </a:solidFill>
              </a:rPr>
              <a:t> age: 51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Median: 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8565" y="4932535"/>
            <a:ext cx="1481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</a:rPr>
              <a:t>Avg</a:t>
            </a:r>
            <a:r>
              <a:rPr lang="en-US" sz="1600" dirty="0">
                <a:solidFill>
                  <a:srgbClr val="FFFFFF"/>
                </a:solidFill>
              </a:rPr>
              <a:t> age: 52.4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Median: 56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146" y="1805940"/>
            <a:ext cx="41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Method: Select odds and evens (from unsorted list)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1656" y="1805940"/>
            <a:ext cx="41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Method: Random numbers table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78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197" y="4155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/>
              <a:t>Treatment/ Independent Variable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147635" y="2219326"/>
            <a:ext cx="8848724" cy="3552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 sz="2600"/>
              <a:t>In survey experiments, researcher controls assignment of the treatment.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600"/>
          </a:p>
          <a:p>
            <a:pPr marL="457200" indent="-228600">
              <a:spcBef>
                <a:spcPts val="0"/>
              </a:spcBef>
            </a:pPr>
            <a:r>
              <a:rPr lang="en" sz="2600"/>
              <a:t>Treatment and control groups are identical in expectation pre-treatment, therefore any differences post-treatment are attributed to the treatment/independent variable.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600"/>
          </a:p>
          <a:p>
            <a:pPr marL="457200" indent="-228600">
              <a:spcBef>
                <a:spcPts val="0"/>
              </a:spcBef>
            </a:pPr>
            <a:r>
              <a:rPr lang="en" sz="2600"/>
              <a:t>In analysis, no need to “control for” other causes/ mediating factors.</a:t>
            </a:r>
          </a:p>
        </p:txBody>
      </p:sp>
    </p:spTree>
    <p:extLst>
      <p:ext uri="{BB962C8B-B14F-4D97-AF65-F5344CB8AC3E}">
        <p14:creationId xmlns:p14="http://schemas.microsoft.com/office/powerpoint/2010/main" val="4222707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600075" y="3869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Effect/ Outcome/ Dependent Variable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" y="2219325"/>
            <a:ext cx="9067799" cy="3514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 sz="2600"/>
              <a:t>Dependent variable is the outcome to be explained. 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600"/>
          </a:p>
          <a:p>
            <a:pPr marL="457200" indent="-228600">
              <a:spcBef>
                <a:spcPts val="0"/>
              </a:spcBef>
            </a:pPr>
            <a:r>
              <a:rPr lang="en" sz="2600"/>
              <a:t>In a survey experiment, any statistically significant differences in the dependent variable between the treatment and control group is attributed to the treatment.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600"/>
          </a:p>
          <a:p>
            <a:pPr marL="457200" indent="-228600">
              <a:spcBef>
                <a:spcPts val="0"/>
              </a:spcBef>
            </a:pPr>
            <a:r>
              <a:rPr lang="en" sz="2600"/>
              <a:t>May be differences of means, proportions, distributions, etc.</a:t>
            </a:r>
          </a:p>
        </p:txBody>
      </p:sp>
    </p:spTree>
    <p:extLst>
      <p:ext uri="{BB962C8B-B14F-4D97-AF65-F5344CB8AC3E}">
        <p14:creationId xmlns:p14="http://schemas.microsoft.com/office/powerpoint/2010/main" val="104113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3869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Approaches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2400301"/>
            <a:ext cx="8229600" cy="29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 sz="2800"/>
              <a:t>Methods-based experiments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/>
          </a:p>
          <a:p>
            <a:pPr marL="457200" indent="-228600">
              <a:spcBef>
                <a:spcPts val="0"/>
              </a:spcBef>
            </a:pPr>
            <a:r>
              <a:rPr lang="en" sz="2800"/>
              <a:t>Substantive experiments</a:t>
            </a:r>
          </a:p>
        </p:txBody>
      </p:sp>
    </p:spTree>
    <p:extLst>
      <p:ext uri="{BB962C8B-B14F-4D97-AF65-F5344CB8AC3E}">
        <p14:creationId xmlns:p14="http://schemas.microsoft.com/office/powerpoint/2010/main" val="57081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561975" y="3488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Methods-based Survey Experiments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123825" y="2266950"/>
            <a:ext cx="8896350" cy="3524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 sz="2800"/>
              <a:t>Seek to improve the survey process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/>
          </a:p>
          <a:p>
            <a:pPr marL="457200" indent="-228600">
              <a:spcBef>
                <a:spcPts val="0"/>
              </a:spcBef>
            </a:pPr>
            <a:r>
              <a:rPr lang="en" sz="2800" dirty="0"/>
              <a:t>Test hypotheses about how changing aspects of surveys affects responses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 dirty="0"/>
          </a:p>
          <a:p>
            <a:pPr marL="457200" indent="-228600">
              <a:spcBef>
                <a:spcPts val="0"/>
              </a:spcBef>
            </a:pPr>
            <a:r>
              <a:rPr lang="en" sz="2800" dirty="0"/>
              <a:t>Challenge - what is the “true” response?</a:t>
            </a:r>
          </a:p>
        </p:txBody>
      </p:sp>
    </p:spTree>
    <p:extLst>
      <p:ext uri="{BB962C8B-B14F-4D97-AF65-F5344CB8AC3E}">
        <p14:creationId xmlns:p14="http://schemas.microsoft.com/office/powerpoint/2010/main" val="4281006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28625" y="4155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/>
              <a:t>Substantive Survey Experiments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114301" y="2286000"/>
            <a:ext cx="8858249" cy="3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 sz="2800"/>
              <a:t>Seek to test substantive/behavioral hypotheses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/>
          </a:p>
          <a:p>
            <a:pPr marL="457200" indent="-228600">
              <a:spcBef>
                <a:spcPts val="0"/>
              </a:spcBef>
            </a:pPr>
            <a:r>
              <a:rPr lang="en" sz="2800"/>
              <a:t>Often lines between methods and substantive experiments are blurred</a:t>
            </a:r>
          </a:p>
        </p:txBody>
      </p:sp>
    </p:spTree>
    <p:extLst>
      <p:ext uri="{BB962C8B-B14F-4D97-AF65-F5344CB8AC3E}">
        <p14:creationId xmlns:p14="http://schemas.microsoft.com/office/powerpoint/2010/main" val="394649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513116" y="4345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Outline: Session 2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97354" y="2400300"/>
            <a:ext cx="8861125" cy="3186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 sz="2800"/>
              <a:t>Features: why we use survey experiments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/>
          </a:p>
          <a:p>
            <a:pPr marL="457200" indent="-228600">
              <a:spcBef>
                <a:spcPts val="0"/>
              </a:spcBef>
            </a:pPr>
            <a:r>
              <a:rPr lang="en" sz="2800"/>
              <a:t>Elements: key concepts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/>
          </a:p>
          <a:p>
            <a:pPr marL="457200" indent="-228600">
              <a:spcBef>
                <a:spcPts val="0"/>
              </a:spcBef>
            </a:pPr>
            <a:r>
              <a:rPr lang="en" sz="2800"/>
              <a:t>Approaches: methods vs. substance</a:t>
            </a:r>
          </a:p>
          <a:p>
            <a:pPr indent="-215900">
              <a:spcBef>
                <a:spcPts val="0"/>
              </a:spcBef>
              <a:buSzPct val="25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249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844782" y="514350"/>
            <a:ext cx="7689273" cy="643050"/>
          </a:xfrm>
          <a:prstGeom prst="rect">
            <a:avLst/>
          </a:prstGeom>
          <a:noFill/>
          <a:ln>
            <a:noFill/>
          </a:ln>
        </p:spPr>
        <p:txBody>
          <a:bodyPr lIns="68550" tIns="68550" rIns="68550" bIns="68550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Why We Use Survey Experiments 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218209" y="2301587"/>
            <a:ext cx="8645236" cy="3491343"/>
          </a:xfrm>
          <a:prstGeom prst="rect">
            <a:avLst/>
          </a:prstGeom>
          <a:noFill/>
          <a:ln>
            <a:noFill/>
          </a:ln>
        </p:spPr>
        <p:txBody>
          <a:bodyPr lIns="68550" tIns="68550" rIns="68550" bIns="68550" anchor="t" anchorCtr="0">
            <a:noAutofit/>
          </a:bodyPr>
          <a:lstStyle/>
          <a:p>
            <a:pPr indent="-177800">
              <a:spcBef>
                <a:spcPts val="0"/>
              </a:spcBef>
            </a:pPr>
            <a:r>
              <a:rPr lang="en" sz="2800"/>
              <a:t>Combine benefits of population-based surveys with experiments</a:t>
            </a:r>
          </a:p>
          <a:p>
            <a:pPr lvl="1" indent="-177800">
              <a:spcBef>
                <a:spcPts val="0"/>
              </a:spcBef>
            </a:pPr>
            <a:r>
              <a:rPr lang="en" sz="2800"/>
              <a:t>External validity/generalizability (from population-based surveys)</a:t>
            </a:r>
          </a:p>
          <a:p>
            <a:pPr lvl="1" indent="-177800">
              <a:spcBef>
                <a:spcPts val="0"/>
              </a:spcBef>
            </a:pPr>
            <a:r>
              <a:rPr lang="en" sz="2800"/>
              <a:t>Internal validity/causal inference (from experimental design)</a:t>
            </a:r>
          </a:p>
        </p:txBody>
      </p:sp>
    </p:spTree>
    <p:extLst>
      <p:ext uri="{BB962C8B-B14F-4D97-AF65-F5344CB8AC3E}">
        <p14:creationId xmlns:p14="http://schemas.microsoft.com/office/powerpoint/2010/main" val="157325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42910" y="50315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/>
              <a:t>External Validity/ Generalizability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95248" y="2171700"/>
            <a:ext cx="8924925" cy="3648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 sz="2600"/>
              <a:t>Does the study allow me to make inferences about populations of interest?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600"/>
          </a:p>
          <a:p>
            <a:pPr marL="457200" indent="-228600">
              <a:spcBef>
                <a:spcPts val="0"/>
              </a:spcBef>
            </a:pPr>
            <a:r>
              <a:rPr lang="en" sz="2600"/>
              <a:t>Key is representativeness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600"/>
          </a:p>
          <a:p>
            <a:pPr marL="457200" indent="-228600">
              <a:spcBef>
                <a:spcPts val="0"/>
              </a:spcBef>
            </a:pPr>
            <a:r>
              <a:rPr lang="en" sz="2600"/>
              <a:t>Not all survey experiments embedded in representative survey samples, limits external validity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600"/>
          </a:p>
          <a:p>
            <a:pPr marL="457200" indent="-228600">
              <a:spcBef>
                <a:spcPts val="0"/>
              </a:spcBef>
            </a:pPr>
            <a:r>
              <a:rPr lang="en" sz="2600"/>
              <a:t>Threats to external validity: unrealistic treatment</a:t>
            </a:r>
          </a:p>
        </p:txBody>
      </p:sp>
    </p:spTree>
    <p:extLst>
      <p:ext uri="{BB962C8B-B14F-4D97-AF65-F5344CB8AC3E}">
        <p14:creationId xmlns:p14="http://schemas.microsoft.com/office/powerpoint/2010/main" val="200999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61962" y="47133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/>
            </a:r>
            <a:br>
              <a:rPr lang="en" sz="3600" dirty="0"/>
            </a:br>
            <a:r>
              <a:rPr lang="en" sz="3600" dirty="0"/>
              <a:t>Internal Validity/Causal Inference </a:t>
            </a:r>
          </a:p>
          <a:p>
            <a:pPr>
              <a:buSzPct val="25000"/>
            </a:pPr>
            <a:endParaRPr sz="3600" dirty="0"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00025" y="2247900"/>
            <a:ext cx="8753474" cy="35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 sz="2800"/>
              <a:t>Does the study allow me to conclude that the treatment caused the outcome?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/>
          </a:p>
          <a:p>
            <a:pPr marL="457200" indent="-228600">
              <a:spcBef>
                <a:spcPts val="0"/>
              </a:spcBef>
            </a:pPr>
            <a:r>
              <a:rPr lang="en" sz="2800"/>
              <a:t>Key is randomization, ruling out other causes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/>
          </a:p>
          <a:p>
            <a:pPr marL="457200" indent="-228600">
              <a:spcBef>
                <a:spcPts val="0"/>
              </a:spcBef>
            </a:pPr>
            <a:r>
              <a:rPr lang="en" sz="2800"/>
              <a:t>Threats to internal validity: failures of randomization, experimental effects, trend effects</a:t>
            </a:r>
          </a:p>
        </p:txBody>
      </p:sp>
    </p:spTree>
    <p:extLst>
      <p:ext uri="{BB962C8B-B14F-4D97-AF65-F5344CB8AC3E}">
        <p14:creationId xmlns:p14="http://schemas.microsoft.com/office/powerpoint/2010/main" val="76093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72738" y="434579"/>
            <a:ext cx="8878756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Three Conditions for Establishing Causality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36884" y="2286000"/>
            <a:ext cx="8614610" cy="34801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indent="-215900">
              <a:spcBef>
                <a:spcPts val="0"/>
              </a:spcBef>
              <a:buSzPct val="25000"/>
              <a:buNone/>
            </a:pPr>
            <a:r>
              <a:rPr lang="en" sz="2800"/>
              <a:t> 1. Covariation</a:t>
            </a:r>
          </a:p>
          <a:p>
            <a:pPr indent="-215900">
              <a:buSzPct val="25000"/>
              <a:buNone/>
            </a:pPr>
            <a:endParaRPr sz="2800"/>
          </a:p>
          <a:p>
            <a:pPr indent="-215900">
              <a:buSzPct val="25000"/>
              <a:buNone/>
            </a:pPr>
            <a:r>
              <a:rPr lang="en" sz="2800"/>
              <a:t>2. Temporal order</a:t>
            </a:r>
          </a:p>
          <a:p>
            <a:pPr indent="-215900">
              <a:buSzPct val="25000"/>
              <a:buNone/>
            </a:pPr>
            <a:endParaRPr sz="2800"/>
          </a:p>
          <a:p>
            <a:pPr indent="-215900">
              <a:buSzPct val="25000"/>
              <a:buNone/>
            </a:pPr>
            <a:r>
              <a:rPr lang="en" sz="2800"/>
              <a:t>3. Elimination of rival hypotheses/ alternative explanations</a:t>
            </a:r>
          </a:p>
        </p:txBody>
      </p:sp>
    </p:spTree>
    <p:extLst>
      <p:ext uri="{BB962C8B-B14F-4D97-AF65-F5344CB8AC3E}">
        <p14:creationId xmlns:p14="http://schemas.microsoft.com/office/powerpoint/2010/main" val="378879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42314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Elements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2400300"/>
            <a:ext cx="8229600" cy="3167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 sz="2800" dirty="0"/>
              <a:t>Population-based surveys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 dirty="0"/>
          </a:p>
          <a:p>
            <a:pPr marL="457200" indent="-228600">
              <a:spcBef>
                <a:spcPts val="0"/>
              </a:spcBef>
            </a:pPr>
            <a:r>
              <a:rPr lang="en" sz="2800" dirty="0"/>
              <a:t>Randomization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 dirty="0"/>
          </a:p>
          <a:p>
            <a:pPr marL="457200" indent="-228600">
              <a:spcBef>
                <a:spcPts val="0"/>
              </a:spcBef>
            </a:pPr>
            <a:r>
              <a:rPr lang="en" sz="2800" dirty="0"/>
              <a:t>Treatment/independent variable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 dirty="0"/>
          </a:p>
          <a:p>
            <a:pPr marL="457200" indent="-228600">
              <a:spcBef>
                <a:spcPts val="0"/>
              </a:spcBef>
            </a:pPr>
            <a:r>
              <a:rPr lang="en" sz="2800" dirty="0"/>
              <a:t>Effect/outcome/dependent variable</a:t>
            </a:r>
          </a:p>
        </p:txBody>
      </p:sp>
    </p:spTree>
    <p:extLst>
      <p:ext uri="{BB962C8B-B14F-4D97-AF65-F5344CB8AC3E}">
        <p14:creationId xmlns:p14="http://schemas.microsoft.com/office/powerpoint/2010/main" val="168991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3774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Population-based Surveys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2400301"/>
            <a:ext cx="8229600" cy="29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indent="-215900">
              <a:spcBef>
                <a:spcPts val="0"/>
              </a:spcBef>
            </a:pPr>
            <a:r>
              <a:rPr lang="en" sz="2800"/>
              <a:t>“Strictly speaking, population-based survey experiments are more experiment than survey.” (Mutz 2011, p. 3) </a:t>
            </a:r>
          </a:p>
          <a:p>
            <a:pPr indent="-215900"/>
            <a:r>
              <a:rPr lang="en" sz="2800"/>
              <a:t> Survey does not need to be representative.</a:t>
            </a:r>
          </a:p>
          <a:p>
            <a:pPr marL="137160" indent="-10160">
              <a:buSzPct val="25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93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504824" y="42314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Population-based Surveys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219075" y="1885951"/>
            <a:ext cx="8801098" cy="4709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 sz="2600" dirty="0"/>
              <a:t>Target population: set of units/people about which inferences are to be made.</a:t>
            </a:r>
          </a:p>
          <a:p>
            <a:pPr marL="914400" lvl="1" indent="-228600">
              <a:spcBef>
                <a:spcPts val="0"/>
              </a:spcBef>
            </a:pPr>
            <a:r>
              <a:rPr lang="en" sz="2600" dirty="0"/>
              <a:t>Who is eligible and </a:t>
            </a:r>
            <a:r>
              <a:rPr lang="en" sz="2600" dirty="0" smtClean="0"/>
              <a:t>ineligible</a:t>
            </a:r>
          </a:p>
          <a:p>
            <a:pPr lvl="1" indent="0">
              <a:spcBef>
                <a:spcPts val="0"/>
              </a:spcBef>
              <a:buNone/>
            </a:pPr>
            <a:endParaRPr lang="en" sz="2600" dirty="0"/>
          </a:p>
          <a:p>
            <a:pPr marL="457200" indent="-228600">
              <a:spcBef>
                <a:spcPts val="0"/>
              </a:spcBef>
            </a:pPr>
            <a:r>
              <a:rPr lang="en" sz="2600" dirty="0"/>
              <a:t>Representativeness</a:t>
            </a:r>
          </a:p>
          <a:p>
            <a:pPr marL="914400" lvl="1" indent="-228600">
              <a:spcBef>
                <a:spcPts val="0"/>
              </a:spcBef>
            </a:pPr>
            <a:r>
              <a:rPr lang="en" sz="2600" dirty="0"/>
              <a:t>Probability (random) vs non-probability samples</a:t>
            </a:r>
          </a:p>
          <a:p>
            <a:pPr marL="914400" lvl="1" indent="-228600">
              <a:spcBef>
                <a:spcPts val="0"/>
              </a:spcBef>
            </a:pPr>
            <a:r>
              <a:rPr lang="en" sz="2600" dirty="0"/>
              <a:t>Approaches</a:t>
            </a:r>
          </a:p>
          <a:p>
            <a:pPr marL="1371600" lvl="2" indent="-228600">
              <a:spcBef>
                <a:spcPts val="0"/>
              </a:spcBef>
            </a:pPr>
            <a:r>
              <a:rPr lang="en" sz="2600" dirty="0"/>
              <a:t>Simple, stratified, clustered, </a:t>
            </a:r>
            <a:r>
              <a:rPr lang="en" sz="2600" dirty="0" smtClean="0"/>
              <a:t>post-stratification</a:t>
            </a:r>
          </a:p>
          <a:p>
            <a:pPr marL="1143000" lvl="2" indent="0">
              <a:spcBef>
                <a:spcPts val="0"/>
              </a:spcBef>
              <a:buNone/>
            </a:pPr>
            <a:endParaRPr lang="en" sz="2600" dirty="0"/>
          </a:p>
          <a:p>
            <a:pPr marL="457200" indent="-228600">
              <a:spcBef>
                <a:spcPts val="0"/>
              </a:spcBef>
            </a:pPr>
            <a:r>
              <a:rPr lang="en" sz="2600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06543724"/>
      </p:ext>
    </p:extLst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000000"/>
      </a:dk1>
      <a:lt1>
        <a:srgbClr val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ocus">
  <a:themeElements>
    <a:clrScheme name="Focus">
      <a:dk1>
        <a:srgbClr val="000000"/>
      </a:dk1>
      <a:lt1>
        <a:srgbClr val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QPT3VHF6MKWP-83287781-41472</_dlc_DocId>
    <_dlc_DocIdUrl xmlns="4595ca7b-3a15-4971-af5f-cadc29c03e04">
      <Url>https://qataruniversity-prd.qu.edu.qa/_layouts/15/DocIdRedir.aspx?ID=QPT3VHF6MKWP-83287781-41472</Url>
      <Description>QPT3VHF6MKWP-83287781-41472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C5F1CB-C484-4B31-8CFB-7EAE46E7526F}"/>
</file>

<file path=customXml/itemProps2.xml><?xml version="1.0" encoding="utf-8"?>
<ds:datastoreItem xmlns:ds="http://schemas.openxmlformats.org/officeDocument/2006/customXml" ds:itemID="{5BA8408F-E0E1-437D-AD53-1C1D2F01EF8E}"/>
</file>

<file path=customXml/itemProps3.xml><?xml version="1.0" encoding="utf-8"?>
<ds:datastoreItem xmlns:ds="http://schemas.openxmlformats.org/officeDocument/2006/customXml" ds:itemID="{3B49FA78-A9D1-4561-A918-F0489AA99E10}"/>
</file>

<file path=customXml/itemProps4.xml><?xml version="1.0" encoding="utf-8"?>
<ds:datastoreItem xmlns:ds="http://schemas.openxmlformats.org/officeDocument/2006/customXml" ds:itemID="{CC761B1E-7D73-45AE-83A9-6AAE6F70D388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577</Words>
  <Application>Microsoft Office PowerPoint</Application>
  <PresentationFormat>On-screen Show (4:3)</PresentationFormat>
  <Paragraphs>163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Noto Sans Symbols</vt:lpstr>
      <vt:lpstr>Corbel</vt:lpstr>
      <vt:lpstr>Focus</vt:lpstr>
      <vt:lpstr>1_Focus</vt:lpstr>
      <vt:lpstr>SESRI   Workshop on Survey-based Experiments</vt:lpstr>
      <vt:lpstr>Outline: Session 2</vt:lpstr>
      <vt:lpstr>Why We Use Survey Experiments </vt:lpstr>
      <vt:lpstr>External Validity/ Generalizability</vt:lpstr>
      <vt:lpstr> Internal Validity/Causal Inference  </vt:lpstr>
      <vt:lpstr>Three Conditions for Establishing Causality</vt:lpstr>
      <vt:lpstr>Elements</vt:lpstr>
      <vt:lpstr>Population-based Surveys</vt:lpstr>
      <vt:lpstr>Population-based Surveys</vt:lpstr>
      <vt:lpstr>Randomization</vt:lpstr>
      <vt:lpstr>Clicker Question 3</vt:lpstr>
      <vt:lpstr>Random Assignment Example:  Selected Sample</vt:lpstr>
      <vt:lpstr>Random Assignment Example:  Participant Age</vt:lpstr>
      <vt:lpstr>Treatment/ Independent Variable</vt:lpstr>
      <vt:lpstr>Effect/ Outcome/ Dependent Variable</vt:lpstr>
      <vt:lpstr>Approaches</vt:lpstr>
      <vt:lpstr>Methods-based Survey Experiments</vt:lpstr>
      <vt:lpstr>Substantive Survey Experiments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SESRI   Workshop on Survey-based Experiments</dc:title>
  <dc:creator>Hani Zainulbhai</dc:creator>
  <cp:lastModifiedBy>Noora Mohammed O J AlNaimi</cp:lastModifiedBy>
  <cp:revision>8</cp:revision>
  <dcterms:modified xsi:type="dcterms:W3CDTF">2017-11-14T05:37:54Z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d55de256-7222-4259-b22e-7599fd923ff0</vt:lpwstr>
  </property>
</Properties>
</file>